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6" r:id="rId4"/>
    <p:sldId id="28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  <p:sldId id="268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282" r:id="rId28"/>
    <p:sldId id="283" r:id="rId29"/>
    <p:sldId id="284" r:id="rId30"/>
    <p:sldId id="285" r:id="rId31"/>
    <p:sldId id="288" r:id="rId32"/>
    <p:sldId id="289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8" d="100"/>
          <a:sy n="28" d="100"/>
        </p:scale>
        <p:origin x="-102" y="-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15.11.2010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Doc4.docx" TargetMode="External"/><Relationship Id="rId2" Type="http://schemas.openxmlformats.org/officeDocument/2006/relationships/hyperlink" Target="Doc3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Doc1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57;&#1090;&#1088;&#1091;&#1082;&#1090;&#1091;&#1088;&#1085;&#1099;&#1077;%20&#1079;&#1074;&#1077;&#1085;&#1100;&#1103;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285720" y="2143116"/>
            <a:ext cx="8458200" cy="1222375"/>
          </a:xfrm>
        </p:spPr>
        <p:txBody>
          <a:bodyPr/>
          <a:lstStyle/>
          <a:p>
            <a:r>
              <a:rPr lang="ru-RU" b="1" dirty="0" smtClean="0"/>
              <a:t>Технология контекстного обучения</a:t>
            </a: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3. как именно преодолеть противоречия между учебной деятельностью и деятельностью профессиональной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715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Различия между учебной и профессиональной деятельностью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		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1285861"/>
          <a:ext cx="8001054" cy="457204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667018"/>
                <a:gridCol w="2667018"/>
                <a:gridCol w="2667018"/>
              </a:tblGrid>
              <a:tr h="6559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УД</a:t>
                      </a:r>
                      <a:endParaRPr lang="ru-RU" i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ПД</a:t>
                      </a:r>
                      <a:endParaRPr lang="ru-RU" i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129969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тексты, знаковые системы, программные действия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знания даны в контексте производственных процессов и ситуаций</a:t>
                      </a:r>
                      <a:endParaRPr lang="ru-RU" dirty="0"/>
                    </a:p>
                  </a:txBody>
                  <a:tcPr/>
                </a:tc>
              </a:tr>
              <a:tr h="727067"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Использование знаний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«Мозаика» знаний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Системное использование знаний</a:t>
                      </a:r>
                      <a:endParaRPr lang="ru-RU" dirty="0"/>
                    </a:p>
                  </a:txBody>
                  <a:tcPr/>
                </a:tc>
              </a:tr>
              <a:tr h="2000275">
                <a:tc>
                  <a:txBody>
                    <a:bodyPr/>
                    <a:lstStyle/>
                    <a:p>
                      <a:r>
                        <a:rPr lang="ru-RU" dirty="0" smtClean="0"/>
                        <a:t>Психическая</a:t>
                      </a:r>
                      <a:r>
                        <a:rPr lang="ru-RU" baseline="0" dirty="0" smtClean="0"/>
                        <a:t> опора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Внимание, память,  восприятие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Творческое мышление, </a:t>
                      </a:r>
                    </a:p>
                    <a:p>
                      <a:pPr algn="ctr"/>
                      <a:r>
                        <a:rPr lang="ru-RU" dirty="0" smtClean="0"/>
                        <a:t>социальная</a:t>
                      </a:r>
                      <a:r>
                        <a:rPr lang="ru-RU" baseline="0" dirty="0" smtClean="0"/>
                        <a:t> активность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hlinkClick r:id="rId2" action="ppaction://hlinkfile"/>
              </a:rPr>
              <a:t>Традиционное обучение - это процесс передачи информации от преподавателя к студентам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hlinkClick r:id="rId3" action="ppaction://hlinkfile"/>
              </a:rPr>
              <a:t>Как действует специалист?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с точки зрения ТКО информация должна даваться в контексте будущего труда, с прицелом будущего профессионального использования: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600" b="1" dirty="0" smtClean="0"/>
              <a:t>делаю учась и учусь делая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715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Различия между учебной и профессиональной деятельностью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		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1214423"/>
          <a:ext cx="8001054" cy="546556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667018"/>
                <a:gridCol w="2667018"/>
                <a:gridCol w="2667018"/>
              </a:tblGrid>
              <a:tr h="45077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В чем различия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УД</a:t>
                      </a:r>
                      <a:endParaRPr lang="ru-RU" i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ПД</a:t>
                      </a:r>
                      <a:endParaRPr lang="ru-RU" i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1462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Предмет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тексты, знаковые системы, программные действия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знания даны в контексте производственных процессов и ситуаций</a:t>
                      </a:r>
                      <a:endParaRPr lang="ru-RU" dirty="0"/>
                    </a:p>
                  </a:txBody>
                  <a:tcPr/>
                </a:tc>
              </a:tr>
              <a:tr h="6172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Использование знаний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«Мозаика» знаний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Системное использование знаний</a:t>
                      </a:r>
                      <a:endParaRPr lang="ru-RU" dirty="0"/>
                    </a:p>
                  </a:txBody>
                  <a:tcPr/>
                </a:tc>
              </a:tr>
              <a:tr h="11462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Психическая</a:t>
                      </a:r>
                      <a:r>
                        <a:rPr lang="ru-RU" baseline="0" dirty="0" smtClean="0"/>
                        <a:t> опора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Внимание, память,  восприятие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Творческое мышление, </a:t>
                      </a:r>
                    </a:p>
                    <a:p>
                      <a:pPr algn="ctr"/>
                      <a:r>
                        <a:rPr lang="ru-RU" dirty="0" smtClean="0"/>
                        <a:t>социальная</a:t>
                      </a:r>
                      <a:r>
                        <a:rPr lang="ru-RU" baseline="0" dirty="0" smtClean="0"/>
                        <a:t> активность</a:t>
                      </a:r>
                      <a:endParaRPr lang="ru-RU" dirty="0"/>
                    </a:p>
                  </a:txBody>
                  <a:tcPr/>
                </a:tc>
              </a:tr>
              <a:tr h="19972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Роль студента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algn="ctr"/>
                      <a:r>
                        <a:rPr lang="ru-RU" baseline="0" dirty="0" smtClean="0"/>
                        <a:t>или специалиста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пассивной роль студента в обучении (отвечает на вопросы преподавателя, выполняет задания по его указаниям)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инициативной позицией специалиста в трудовой деятельности, которому надо принимать решения и нести за них ответственность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Рисунок 5" descr="http://www2.asu.ru/cppkp/index.files/ucheb.files/innov/Part2/files/pic/pic_1_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000372"/>
            <a:ext cx="8429684" cy="3429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304800" y="428605"/>
            <a:ext cx="8686800" cy="2643206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учебная деятельность ориентирует студента на прошлый социальный опыт, а личностный смысл для него имеет использование этих знаний в предстоящей деятельности как средства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Контекстное обучение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ориентируется на то, </a:t>
            </a:r>
            <a:r>
              <a:rPr lang="ru-RU" i="1" dirty="0" smtClean="0"/>
              <a:t>что знания, умения, навыки даются не как предмет</a:t>
            </a:r>
            <a:r>
              <a:rPr lang="ru-RU" dirty="0" smtClean="0"/>
              <a:t>, на который должны быть направлена активность студента, </a:t>
            </a:r>
            <a:r>
              <a:rPr lang="ru-RU" i="1" u="sng" dirty="0" smtClean="0"/>
              <a:t>а в качестве средства решения задач деятельности специалиста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dirty="0" smtClean="0"/>
              <a:t> Если же быть совсем точным, то контекстное обучение рассматривает учение и труд не как разные виды деятельности,  а как два этапа развития одной и той же деятельности в генезисе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/>
              <a:t>Основные характеристики учебно-воспитательного процесса контекстного типа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Традиционные и новые формы и методы обучения</a:t>
            </a:r>
          </a:p>
          <a:p>
            <a:r>
              <a:rPr lang="ru-RU" dirty="0" smtClean="0"/>
              <a:t>Моделирование на языке знаковых средств </a:t>
            </a:r>
            <a:r>
              <a:rPr lang="ru-RU" b="1" dirty="0" smtClean="0"/>
              <a:t>предметного и социального </a:t>
            </a:r>
            <a:r>
              <a:rPr lang="ru-RU" dirty="0" smtClean="0"/>
              <a:t>содержания будущей профессиональной деятельности</a:t>
            </a:r>
          </a:p>
          <a:p>
            <a:r>
              <a:rPr lang="ru-RU" dirty="0" smtClean="0"/>
              <a:t>Воссоздание реальных профессиональных ситуаций и фрагментов производств, отношений занятых в нем людей</a:t>
            </a:r>
          </a:p>
          <a:p>
            <a:r>
              <a:rPr lang="ru-RU" b="1" dirty="0" smtClean="0"/>
              <a:t>Единицей работы </a:t>
            </a:r>
            <a:r>
              <a:rPr lang="ru-RU" dirty="0" smtClean="0"/>
              <a:t>преподавателя и студента становится </a:t>
            </a:r>
            <a:r>
              <a:rPr lang="ru-RU" b="1" dirty="0" smtClean="0"/>
              <a:t>ситуация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Технология контекстного обучения состоит из трех базовых форм деятельности: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учебная деятельность с ведущей ролью лекций и семинаров;</a:t>
            </a:r>
          </a:p>
          <a:p>
            <a:r>
              <a:rPr lang="ru-RU" dirty="0" err="1" smtClean="0"/>
              <a:t>квазипрофессиональная</a:t>
            </a:r>
            <a:r>
              <a:rPr lang="ru-RU" dirty="0" smtClean="0"/>
              <a:t>, воплощающаяся в играх, спецкурсах, </a:t>
            </a:r>
            <a:r>
              <a:rPr lang="ru-RU" dirty="0" err="1" smtClean="0"/>
              <a:t>спецсеминарах</a:t>
            </a:r>
            <a:r>
              <a:rPr lang="ru-RU" dirty="0" smtClean="0"/>
              <a:t>;</a:t>
            </a:r>
          </a:p>
          <a:p>
            <a:r>
              <a:rPr lang="ru-RU" dirty="0" smtClean="0"/>
              <a:t>учебно-профессиональная (НИРС, производственная практика, дипломное и курсовое проектирование).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Обучающие модели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b="1" dirty="0" smtClean="0"/>
              <a:t>Семиотические</a:t>
            </a:r>
            <a:r>
              <a:rPr lang="ru-RU" dirty="0" smtClean="0"/>
              <a:t> обучающие модели </a:t>
            </a:r>
          </a:p>
          <a:p>
            <a:pPr algn="ctr">
              <a:buNone/>
            </a:pPr>
            <a:r>
              <a:rPr lang="ru-RU" dirty="0" smtClean="0"/>
              <a:t>включают систему заданий, </a:t>
            </a:r>
            <a:r>
              <a:rPr lang="ru-RU" i="1" dirty="0" smtClean="0"/>
              <a:t>предполагающих работу с текстом и переработку знаковой информации</a:t>
            </a:r>
            <a:r>
              <a:rPr lang="ru-RU" dirty="0" smtClean="0"/>
              <a:t>. В моделях такого типа предметная область деятельности развертывается с помощью конкретных учебных форм, в рамках которых выполняются задания, не требующие личностного отношения к изучаемому материалу. </a:t>
            </a:r>
          </a:p>
          <a:p>
            <a:pPr algn="ctr">
              <a:buNone/>
            </a:pPr>
            <a:r>
              <a:rPr lang="ru-RU" i="1" dirty="0" smtClean="0"/>
              <a:t>Единицей работы студента является речевое действие - слушание, говорение, чтение, письмо. Средством работы является ТЕКСТ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«Контекст» - ситуация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система условий, побуждающих субъекта и </a:t>
            </a:r>
            <a:r>
              <a:rPr lang="ru-RU" dirty="0" err="1" smtClean="0"/>
              <a:t>опосредуюших</a:t>
            </a:r>
            <a:r>
              <a:rPr lang="ru-RU" dirty="0" smtClean="0"/>
              <a:t> его активность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 </a:t>
            </a:r>
            <a:r>
              <a:rPr lang="ru-RU" b="1" dirty="0" smtClean="0"/>
              <a:t>имитационных </a:t>
            </a:r>
            <a:r>
              <a:rPr lang="ru-RU" dirty="0" smtClean="0"/>
              <a:t>обучающих моделях </a:t>
            </a:r>
          </a:p>
          <a:p>
            <a:pPr algn="ctr">
              <a:buNone/>
            </a:pPr>
            <a:r>
              <a:rPr lang="ru-RU" dirty="0" smtClean="0"/>
              <a:t>учебные задания предполагают выход студента за рамки знаковой информации, </a:t>
            </a:r>
            <a:r>
              <a:rPr lang="ru-RU" i="1" dirty="0" smtClean="0"/>
              <a:t>соотнесение ее с будущей профессиональной деятельностью</a:t>
            </a:r>
            <a:r>
              <a:rPr lang="ru-RU" dirty="0" smtClean="0"/>
              <a:t>, осмысление знаний, которое происходит тогда, </a:t>
            </a:r>
            <a:r>
              <a:rPr lang="ru-RU" i="1" dirty="0" smtClean="0"/>
              <a:t>когда студент включает себя в ситуацию решения каких-то профессиональных задач. </a:t>
            </a:r>
          </a:p>
          <a:p>
            <a:pPr algn="ctr">
              <a:buNone/>
            </a:pPr>
            <a:r>
              <a:rPr lang="ru-RU" i="1" dirty="0" smtClean="0"/>
              <a:t>В этом случае единицей работы оказывается предметное действие, на основе которого достигается практически полезный эффект. Средством работы будет - КОНТЕКСТ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42928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</a:t>
            </a:r>
            <a:r>
              <a:rPr lang="ru-RU" b="1" dirty="0" smtClean="0"/>
              <a:t>социальных </a:t>
            </a:r>
            <a:r>
              <a:rPr lang="ru-RU" dirty="0" smtClean="0"/>
              <a:t>обучающих моделях </a:t>
            </a:r>
          </a:p>
          <a:p>
            <a:pPr algn="ctr">
              <a:buNone/>
            </a:pPr>
            <a:r>
              <a:rPr lang="ru-RU" sz="3600" dirty="0" smtClean="0"/>
              <a:t>за</a:t>
            </a:r>
            <a:r>
              <a:rPr lang="ru-RU" sz="3600" i="1" dirty="0" smtClean="0"/>
              <a:t>дания должны выполняться в совместных, коллективных формах работы </a:t>
            </a:r>
            <a:r>
              <a:rPr lang="ru-RU" sz="3600" dirty="0" smtClean="0"/>
              <a:t>участников учебного процесса (два и более). Такие совместные поиски решения проблемы дают опыт коллективной работы в будущей профессиональной среде. Эта модель реализуется в деловых и учебных играх, НИРС, комплексном курсовом и дипломном проектировании. </a:t>
            </a:r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3600" i="1" dirty="0" smtClean="0"/>
              <a:t>Единицей деятельности студента становятся поступки, через которые студент осваивает профессию как часть культуры, осмысляет свое отношение к труду, обществу, самому себе. Средством работы, формирующим ценностное отношение личности к труду, людям и природе служит ПОДТЕКСТ</a:t>
            </a:r>
            <a:endParaRPr lang="ru-RU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 контекстном обучении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Подготовка специалиста = </a:t>
            </a:r>
          </a:p>
          <a:p>
            <a:pPr algn="ctr">
              <a:buNone/>
            </a:pPr>
            <a:r>
              <a:rPr lang="ru-RU" u="sng" dirty="0" smtClean="0"/>
              <a:t>предметное содержание - базовое</a:t>
            </a:r>
          </a:p>
          <a:p>
            <a:pPr algn="ctr">
              <a:buNone/>
            </a:pPr>
            <a:r>
              <a:rPr lang="ru-RU" dirty="0" smtClean="0"/>
              <a:t>(профессиональная компетентность) </a:t>
            </a:r>
          </a:p>
          <a:p>
            <a:pPr algn="ctr">
              <a:buNone/>
            </a:pPr>
            <a:r>
              <a:rPr lang="ru-RU" sz="4800" dirty="0" smtClean="0"/>
              <a:t>+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u="sng" dirty="0" smtClean="0"/>
              <a:t>социальное содержание </a:t>
            </a:r>
            <a:r>
              <a:rPr lang="ru-RU" u="sng" smtClean="0"/>
              <a:t>- фоновое</a:t>
            </a:r>
            <a:endParaRPr lang="ru-RU" u="sng" dirty="0" smtClean="0"/>
          </a:p>
          <a:p>
            <a:pPr algn="ctr">
              <a:buNone/>
            </a:pPr>
            <a:r>
              <a:rPr lang="ru-RU" dirty="0" smtClean="0"/>
              <a:t> (способность работать в коллективе, быть гражданином)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Построение учебного процесса на базе технологии контекстного обучения </a:t>
            </a:r>
            <a:r>
              <a:rPr lang="ru-RU" i="1" u="sng" dirty="0" smtClean="0"/>
              <a:t>позволяет максимально приблизить содержание и процесс учебной деятельности студентов к их дальнейшей профессии. </a:t>
            </a:r>
          </a:p>
          <a:p>
            <a:pPr algn="ctr">
              <a:buNone/>
            </a:pPr>
            <a:endParaRPr lang="ru-RU" i="1" u="sng" dirty="0" smtClean="0"/>
          </a:p>
          <a:p>
            <a:pPr algn="ctr">
              <a:buNone/>
            </a:pPr>
            <a:r>
              <a:rPr lang="ru-RU" dirty="0" smtClean="0"/>
              <a:t>В разнообразных формах учебной деятельности постепенно как бы прорисовывается содержание будущей специальности, что позволяет эффективно осуществлять общее и профессиональное развитие будущих выпускников.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Система перехода от профессиональной деятельности к обучению и от обучения к профессиональной деятельности может быть реализована через </a:t>
            </a:r>
            <a:r>
              <a:rPr lang="ru-RU" u="sng" dirty="0" smtClean="0"/>
              <a:t>"профессиональный контекст". 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 данном случае под "профессиональным контекстом" понимается совокупность предметных задач, организационных, технологических форм и методов деятельности, ситуаций социально-психологического взаимодействия, характерных для определенной сферы профессионального труда.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ВИДЫ ПРОФЕССИОНАЛЬНОГО КОНТЕКСТА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u="sng" dirty="0" smtClean="0"/>
              <a:t>Социальный</a:t>
            </a:r>
          </a:p>
          <a:p>
            <a:pPr>
              <a:buNone/>
            </a:pPr>
            <a:r>
              <a:rPr lang="ru-RU" dirty="0" smtClean="0"/>
              <a:t>1) ценностно-ориентационный</a:t>
            </a:r>
          </a:p>
          <a:p>
            <a:pPr>
              <a:buNone/>
            </a:pPr>
            <a:r>
              <a:rPr lang="ru-RU" dirty="0" smtClean="0"/>
              <a:t>2) личностный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u="sng" dirty="0" smtClean="0"/>
              <a:t>Предметный</a:t>
            </a:r>
          </a:p>
          <a:p>
            <a:pPr>
              <a:buNone/>
            </a:pPr>
            <a:r>
              <a:rPr lang="ru-RU" dirty="0" smtClean="0"/>
              <a:t>1) производственно-технологический</a:t>
            </a:r>
          </a:p>
          <a:p>
            <a:pPr>
              <a:buNone/>
            </a:pPr>
            <a:r>
              <a:rPr lang="ru-RU" dirty="0" smtClean="0"/>
              <a:t>2) организационно-управленческий</a:t>
            </a:r>
          </a:p>
          <a:p>
            <a:pPr>
              <a:buNone/>
            </a:pPr>
            <a:r>
              <a:rPr lang="ru-RU" dirty="0" smtClean="0"/>
              <a:t>3) должностной</a:t>
            </a:r>
          </a:p>
          <a:p>
            <a:pPr>
              <a:buNone/>
            </a:pPr>
            <a:r>
              <a:rPr lang="ru-RU" dirty="0" smtClean="0"/>
              <a:t>4) учрежденческий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Имитационные технологии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В основе </a:t>
            </a:r>
            <a:r>
              <a:rPr lang="ru-RU" i="1" dirty="0" smtClean="0"/>
              <a:t>имитационных технологий </a:t>
            </a:r>
            <a:r>
              <a:rPr lang="ru-RU" dirty="0" smtClean="0"/>
              <a:t>лежит имитационное или имитационно-игровое моделирование, </a:t>
            </a:r>
            <a:r>
              <a:rPr lang="ru-RU" i="1" dirty="0" smtClean="0"/>
              <a:t>т.е. воспроизведение в условиях обучения с той или иной мерой адекватности процессов, происходящих в реальной системе. 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ИМИТАЦИОННЫЕ ТЕХНОЛОГИИ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Неигровые (анализ конкретной ситуации)</a:t>
            </a:r>
          </a:p>
          <a:p>
            <a:r>
              <a:rPr lang="ru-RU" dirty="0" smtClean="0"/>
              <a:t>Игровые (стажировка с выполнением должностной роли, имитационный тренинг, разыгрывание ролей, игровое проектирование, деловая игра)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Стажировка с выполнением должностной роли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 smtClean="0"/>
              <a:t>- </a:t>
            </a:r>
            <a:r>
              <a:rPr lang="ru-RU" dirty="0" smtClean="0"/>
              <a:t>форма и метод активного обучения контекстного типа, при котором "моделью" выступает сама действительность, а имитация затрагивает в основном исполнение роли (должности).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Главное условие стажировки - выполнение под контролем ее организатора определенных действий в реальных производственных условиях. По способу организации работы обучаемого стажировка с выполнением должностной роли относится к индивидуальным методам обучения. Она обеспечивает наиболее полное приближение процесса обучения к производству.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Имитационный тренинг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ru-RU" dirty="0" smtClean="0"/>
              <a:t>предполагает отработку определенных специализированных навыков и умений по работе с различными техническими средствами и устройствами. В этом случае имитируется ситуация, обстановка профессиональной деятельности, а в качестве "модели" выступает само техническое средство (тренажеры, работа с приборами и т.д.). Профессиональный контекст здесь воссоздается как с помощью предмета деятельности (реального технического средства), так и путем имитации условий его применения.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Основателем </a:t>
            </a:r>
            <a:r>
              <a:rPr lang="ru-RU" dirty="0" smtClean="0"/>
              <a:t>ТКО</a:t>
            </a:r>
            <a:r>
              <a:rPr lang="ru-RU" dirty="0" smtClean="0"/>
              <a:t> </a:t>
            </a:r>
            <a:r>
              <a:rPr lang="ru-RU" dirty="0" smtClean="0"/>
              <a:t>является А.А.Вербицкий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ru-RU" dirty="0" smtClean="0"/>
              <a:t>Обучение, в котором с помощью всей системы дидактических форм, методов и средств моделируется предметное и социальное содержание будущей профессиональной деятельности специалиста, а усвоение им знаний наложено на канву этой деятельности, называется </a:t>
            </a:r>
            <a:r>
              <a:rPr lang="ru-RU" b="1" i="1" dirty="0" smtClean="0"/>
              <a:t>контекстным обучением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Разыгрывание ролей (инсценировки)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ru-RU" dirty="0" smtClean="0"/>
              <a:t>представляет собой игровой способ анализа конкретных ситуаций, в основе которых лежат проблемы взаимоотношений в коллективе, проблемы совершенствования стиля и методов руководства. Этот метод активного обучения контекстного типа направлен на развитие поведенческих умений как профессионального, так и социального характера и предполагает введение определенных элементов театрализации, поскольку представление ситуации, ее анализ и принятие решений осуществляются в лицах. В качестве материала для разыгрывания ролей берут, как правило, типичные профессиональные ситуации, навыки или умения, т.е. происходит отработка действий игроков в заданных предметно-социальных условиях.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Игровое проектирование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ru-RU" dirty="0" smtClean="0"/>
              <a:t>является практическим занятием, суть которого состоит в разработке инженерного, конструкторского, технологического и других видов проектов в игровых условиях, максимально воссоздающих реальность. Этот метод отличается высокой степенью сочетания индивидуальной и совместной работы обучаемых. Создание общего для группы проекта требует, с одной стороны, знания каждым технологии процесса проектирования, а с другой - умений вступать в общение и поддерживать межличностные отношения с целью решения профессиональных вопросов.</a:t>
            </a:r>
          </a:p>
          <a:p>
            <a:pPr algn="ctr"/>
            <a:r>
              <a:rPr lang="ru-RU" dirty="0" smtClean="0"/>
              <a:t>Игровое проектирование может перейти в реальное проектирование, если его результатом будет решение конкретной практической проблемы, а сам процесс будет перенесен в условия действующего предприятия.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Спасибо за внимание!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Контекстное обучение 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«..обучение, в котором происходит динамическое моделирование предметного и социального содержания усваиваемой профессии, при этом формирование профессионально важных качеств специалиста осуществляется в логике того технологического процесса, который составляет сущность будущей деятельности этого специалиста» (</a:t>
            </a:r>
            <a:r>
              <a:rPr lang="ru-RU" dirty="0" err="1" smtClean="0"/>
              <a:t>Д.В.Чернилевский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С у </a:t>
            </a:r>
            <a:r>
              <a:rPr lang="ru-RU" b="1" i="1" dirty="0" err="1" smtClean="0"/>
              <a:t>щ</a:t>
            </a:r>
            <a:r>
              <a:rPr lang="ru-RU" b="1" i="1" dirty="0" smtClean="0"/>
              <a:t> </a:t>
            </a:r>
            <a:r>
              <a:rPr lang="ru-RU" b="1" i="1" dirty="0" err="1" smtClean="0"/>
              <a:t>н</a:t>
            </a:r>
            <a:r>
              <a:rPr lang="ru-RU" b="1" i="1" dirty="0" smtClean="0"/>
              <a:t> о с т </a:t>
            </a:r>
            <a:r>
              <a:rPr lang="ru-RU" b="1" i="1" dirty="0" err="1" smtClean="0"/>
              <a:t>ь</a:t>
            </a:r>
            <a:r>
              <a:rPr lang="ru-RU" b="1" i="1" dirty="0" smtClean="0"/>
              <a:t> </a:t>
            </a:r>
            <a:br>
              <a:rPr lang="ru-RU" b="1" i="1" dirty="0" smtClean="0"/>
            </a:br>
            <a:r>
              <a:rPr lang="ru-RU" b="1" i="1" dirty="0" smtClean="0"/>
              <a:t>технологии контекстного обучения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С позиции ТКО основная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b="1" dirty="0" smtClean="0"/>
              <a:t>цель профессионального образования </a:t>
            </a:r>
            <a:r>
              <a:rPr lang="ru-RU" dirty="0" smtClean="0"/>
              <a:t>- </a:t>
            </a:r>
            <a:r>
              <a:rPr lang="ru-RU" b="1" i="1" dirty="0" smtClean="0"/>
              <a:t>формирование целостной модели будущей профессиональной деятельности студента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sz="27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>
                <a:hlinkClick r:id="rId2" action="ppaction://hlinkfile"/>
              </a:rPr>
              <a:t>Структура учебной деятельности </a:t>
            </a:r>
            <a:r>
              <a:rPr lang="ru-RU" sz="2400" i="1" dirty="0" smtClean="0"/>
              <a:t>(Н.Ф.Талызина)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Теория А.Н.Леонтьева о </a:t>
            </a:r>
            <a:r>
              <a:rPr lang="ru-RU" b="1" dirty="0" err="1" smtClean="0"/>
              <a:t>деятельностном</a:t>
            </a:r>
            <a:r>
              <a:rPr lang="ru-RU" b="1" dirty="0" smtClean="0"/>
              <a:t> усвоении умений и навыков </a:t>
            </a:r>
          </a:p>
          <a:p>
            <a:pPr algn="ctr">
              <a:buNone/>
            </a:pPr>
            <a:r>
              <a:rPr lang="ru-RU" b="1" dirty="0" smtClean="0"/>
              <a:t>и</a:t>
            </a:r>
          </a:p>
          <a:p>
            <a:pPr algn="ctr">
              <a:buNone/>
            </a:pPr>
            <a:r>
              <a:rPr lang="ru-RU" b="1" dirty="0" smtClean="0"/>
              <a:t>профессиональное обучение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???</a:t>
            </a:r>
          </a:p>
          <a:p>
            <a:pPr algn="ctr">
              <a:buNone/>
            </a:pPr>
            <a:r>
              <a:rPr lang="ru-RU" b="1" dirty="0" smtClean="0"/>
              <a:t>трудности</a:t>
            </a:r>
          </a:p>
          <a:p>
            <a:pPr algn="ctr"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Какие трудности?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1. овладение профессиональной деятельностью обеспечивается в рамках и средствами качественно иной деятельности - учебной, которая имеет свои особенности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2. </a:t>
            </a:r>
            <a:r>
              <a:rPr lang="ru-RU" dirty="0" smtClean="0">
                <a:hlinkClick r:id="rId2" action="ppaction://hlinkfile"/>
              </a:rPr>
              <a:t>формы учебной деятельности не адекватны формам усваиваемой профессиональной деятельности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Чтобы сформировать специалиста, надо обеспечить переход от одного типа деятельности (познавательной) к другому (профессиональному) с соответствующей сменой потребностей, мотивов, целой, действий, средств, предметов и результатов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253</TotalTime>
  <Words>1337</Words>
  <Application>Microsoft Office PowerPoint</Application>
  <PresentationFormat>Экран (4:3)</PresentationFormat>
  <Paragraphs>132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Трек</vt:lpstr>
      <vt:lpstr>Технология контекстного обучения</vt:lpstr>
      <vt:lpstr>«Контекст» - ситуация</vt:lpstr>
      <vt:lpstr>Слайд 3</vt:lpstr>
      <vt:lpstr>Контекстное обучение - </vt:lpstr>
      <vt:lpstr>С у щ н о с т ь  технологии контекстного обучения </vt:lpstr>
      <vt:lpstr>Слайд 6</vt:lpstr>
      <vt:lpstr>Слайд 7</vt:lpstr>
      <vt:lpstr>Какие трудности?</vt:lpstr>
      <vt:lpstr>Слайд 9</vt:lpstr>
      <vt:lpstr>Слайд 10</vt:lpstr>
      <vt:lpstr>Различия между учебной и профессиональной деятельностью </vt:lpstr>
      <vt:lpstr>Слайд 12</vt:lpstr>
      <vt:lpstr>Слайд 13</vt:lpstr>
      <vt:lpstr>Различия между учебной и профессиональной деятельностью </vt:lpstr>
      <vt:lpstr>Слайд 15</vt:lpstr>
      <vt:lpstr>Контекстное обучение </vt:lpstr>
      <vt:lpstr>Основные характеристики учебно-воспитательного процесса контекстного типа</vt:lpstr>
      <vt:lpstr>Технология контекстного обучения состоит из трех базовых форм деятельности: </vt:lpstr>
      <vt:lpstr>Обучающие модели</vt:lpstr>
      <vt:lpstr>Слайд 20</vt:lpstr>
      <vt:lpstr>Слайд 21</vt:lpstr>
      <vt:lpstr>В контекстном обучении</vt:lpstr>
      <vt:lpstr>Вывод:</vt:lpstr>
      <vt:lpstr>Слайд 24</vt:lpstr>
      <vt:lpstr>ВИДЫ ПРОФЕССИОНАЛЬНОГО КОНТЕКСТА </vt:lpstr>
      <vt:lpstr>Имитационные технологии </vt:lpstr>
      <vt:lpstr>ИМИТАЦИОННЫЕ ТЕХНОЛОГИИ</vt:lpstr>
      <vt:lpstr>Стажировка с выполнением должностной роли </vt:lpstr>
      <vt:lpstr>Имитационный тренинг </vt:lpstr>
      <vt:lpstr>Разыгрывание ролей (инсценировки) </vt:lpstr>
      <vt:lpstr>Игровое проектирование 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контекстного обучения</dc:title>
  <cp:lastModifiedBy>Admin</cp:lastModifiedBy>
  <cp:revision>21</cp:revision>
  <dcterms:modified xsi:type="dcterms:W3CDTF">2010-11-15T19:44:29Z</dcterms:modified>
</cp:coreProperties>
</file>